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FE0-483F-46AB-AF9B-12AA4EBB43FB}" type="datetimeFigureOut">
              <a:rPr lang="hu-HU" smtClean="0"/>
              <a:t>2015.04.11.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2827-F184-4691-8FBF-6E740C11937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FE0-483F-46AB-AF9B-12AA4EBB43FB}" type="datetimeFigureOut">
              <a:rPr lang="hu-HU" smtClean="0"/>
              <a:t>2015.04.11.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2827-F184-4691-8FBF-6E740C11937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FE0-483F-46AB-AF9B-12AA4EBB43FB}" type="datetimeFigureOut">
              <a:rPr lang="hu-HU" smtClean="0"/>
              <a:t>2015.04.11.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2827-F184-4691-8FBF-6E740C11937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FE0-483F-46AB-AF9B-12AA4EBB43FB}" type="datetimeFigureOut">
              <a:rPr lang="hu-HU" smtClean="0"/>
              <a:t>2015.04.11.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2827-F184-4691-8FBF-6E740C11937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FE0-483F-46AB-AF9B-12AA4EBB43FB}" type="datetimeFigureOut">
              <a:rPr lang="hu-HU" smtClean="0"/>
              <a:t>2015.04.11.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2827-F184-4691-8FBF-6E740C11937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FE0-483F-46AB-AF9B-12AA4EBB43FB}" type="datetimeFigureOut">
              <a:rPr lang="hu-HU" smtClean="0"/>
              <a:t>2015.04.11.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2827-F184-4691-8FBF-6E740C11937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FE0-483F-46AB-AF9B-12AA4EBB43FB}" type="datetimeFigureOut">
              <a:rPr lang="hu-HU" smtClean="0"/>
              <a:t>2015.04.11.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2827-F184-4691-8FBF-6E740C11937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FE0-483F-46AB-AF9B-12AA4EBB43FB}" type="datetimeFigureOut">
              <a:rPr lang="hu-HU" smtClean="0"/>
              <a:t>2015.04.11.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2827-F184-4691-8FBF-6E740C11937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FE0-483F-46AB-AF9B-12AA4EBB43FB}" type="datetimeFigureOut">
              <a:rPr lang="hu-HU" smtClean="0"/>
              <a:t>2015.04.11.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2827-F184-4691-8FBF-6E740C11937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FE0-483F-46AB-AF9B-12AA4EBB43FB}" type="datetimeFigureOut">
              <a:rPr lang="hu-HU" smtClean="0"/>
              <a:t>2015.04.11.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2827-F184-4691-8FBF-6E740C11937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FE0-483F-46AB-AF9B-12AA4EBB43FB}" type="datetimeFigureOut">
              <a:rPr lang="hu-HU" smtClean="0"/>
              <a:t>2015.04.11.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2827-F184-4691-8FBF-6E740C11937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1FFE0-483F-46AB-AF9B-12AA4EBB43FB}" type="datetimeFigureOut">
              <a:rPr lang="hu-HU" smtClean="0"/>
              <a:t>2015.04.11.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12827-F184-4691-8FBF-6E740C11937B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/>
          <a:lstStyle/>
          <a:p>
            <a:r>
              <a:rPr lang="hu-HU" b="1" dirty="0" err="1">
                <a:latin typeface="Andalus" pitchFamily="18" charset="-78"/>
                <a:cs typeface="Andalus" pitchFamily="18" charset="-78"/>
              </a:rPr>
              <a:t>Bözödújfalu</a:t>
            </a:r>
            <a:endParaRPr lang="hu-HU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266" name="Picture 2" descr="The Catholic Church of Bezidu N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807891"/>
            <a:ext cx="6072198" cy="4050109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2285984" y="1857364"/>
            <a:ext cx="479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ndalus" pitchFamily="18" charset="-78"/>
                <a:cs typeface="Andalus" pitchFamily="18" charset="-78"/>
              </a:rPr>
              <a:t>Az </a:t>
            </a:r>
            <a:r>
              <a:rPr lang="hu-HU" b="1" dirty="0">
                <a:latin typeface="Andalus" pitchFamily="18" charset="-78"/>
                <a:cs typeface="Andalus" pitchFamily="18" charset="-78"/>
              </a:rPr>
              <a:t>erdélyi falurombolás jelképévé vált </a:t>
            </a:r>
            <a:r>
              <a:rPr lang="hu-HU" b="1" dirty="0" smtClean="0">
                <a:latin typeface="Andalus" pitchFamily="18" charset="-78"/>
                <a:cs typeface="Andalus" pitchFamily="18" charset="-78"/>
              </a:rPr>
              <a:t>település.</a:t>
            </a:r>
            <a:endParaRPr lang="hu-HU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28596" y="714356"/>
            <a:ext cx="237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ndalus" pitchFamily="18" charset="-78"/>
                <a:cs typeface="Andalus" pitchFamily="18" charset="-78"/>
              </a:rPr>
              <a:t>Köszönjük a figyelmet</a:t>
            </a:r>
            <a:r>
              <a:rPr lang="hu-HU" dirty="0" smtClean="0"/>
              <a:t>: 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214546" y="1214422"/>
            <a:ext cx="158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ndalus" pitchFamily="18" charset="-78"/>
                <a:cs typeface="Andalus" pitchFamily="18" charset="-78"/>
              </a:rPr>
              <a:t>Márton Dalma</a:t>
            </a:r>
          </a:p>
          <a:p>
            <a:r>
              <a:rPr lang="hu-HU" dirty="0" smtClean="0">
                <a:latin typeface="Andalus" pitchFamily="18" charset="-78"/>
                <a:cs typeface="Andalus" pitchFamily="18" charset="-78"/>
              </a:rPr>
              <a:t>Asztalos Márk</a:t>
            </a:r>
            <a:endParaRPr lang="hu-HU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3554" name="Picture 2" descr="http://pctrs.network.hu/clubpicture/1/1/5/_/erdelyi_tajak__a_bozodi_to_az_elarasztott_falucsak_a_templom_romjai_latszanak_1015612_2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86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00034" y="571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928662" y="0"/>
            <a:ext cx="700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Andalus" pitchFamily="18" charset="-78"/>
                <a:cs typeface="Andalus" pitchFamily="18" charset="-78"/>
              </a:rPr>
              <a:t>Egy falu, amely ma víztározó mélyén terül el. Csak a templom tornya és 1-1 kémény emelkedik a </a:t>
            </a:r>
            <a:r>
              <a:rPr lang="hu-HU" dirty="0" smtClean="0">
                <a:latin typeface="Andalus" pitchFamily="18" charset="-78"/>
                <a:cs typeface="Andalus" pitchFamily="18" charset="-78"/>
              </a:rPr>
              <a:t>vízfelszín </a:t>
            </a:r>
            <a:r>
              <a:rPr lang="hu-HU" dirty="0">
                <a:latin typeface="Andalus" pitchFamily="18" charset="-78"/>
                <a:cs typeface="Andalus" pitchFamily="18" charset="-78"/>
              </a:rPr>
              <a:t>fölé!</a:t>
            </a:r>
          </a:p>
          <a:p>
            <a:endParaRPr lang="hu-HU" dirty="0"/>
          </a:p>
        </p:txBody>
      </p:sp>
      <p:pic>
        <p:nvPicPr>
          <p:cNvPr id="15363" name="Picture 3" descr="https://fbcdn-sphotos-h-a.akamaihd.net/hphotos-ak-xpt1/v/t34.0-12/11091281_665190286921019_942875422_n.jpg?oh=51fc89b84aaf08d5c00440f00fbaea0a&amp;oe=551601DC&amp;__gda__=1427562829_328e5e481348e06e80e0a5dde6c81ce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00035" y="428604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ndalus" pitchFamily="18" charset="-78"/>
                <a:cs typeface="Andalus" pitchFamily="18" charset="-78"/>
              </a:rPr>
              <a:t>A </a:t>
            </a:r>
            <a:r>
              <a:rPr lang="hu-HU" dirty="0" err="1" smtClean="0">
                <a:latin typeface="Andalus" pitchFamily="18" charset="-78"/>
                <a:cs typeface="Andalus" pitchFamily="18" charset="-78"/>
              </a:rPr>
              <a:t>Bözödújfalusi-</a:t>
            </a:r>
            <a:r>
              <a:rPr lang="hu-HU" dirty="0" smtClean="0">
                <a:latin typeface="Andalus" pitchFamily="18" charset="-78"/>
                <a:cs typeface="Andalus" pitchFamily="18" charset="-78"/>
              </a:rPr>
              <a:t> víztározó egy mesterséges tó Romániában, Erdélyben, Maros megyében, a </a:t>
            </a:r>
            <a:r>
              <a:rPr lang="hu-HU" dirty="0" err="1" smtClean="0">
                <a:latin typeface="Andalus" pitchFamily="18" charset="-78"/>
                <a:cs typeface="Andalus" pitchFamily="18" charset="-78"/>
              </a:rPr>
              <a:t>Küsmöd</a:t>
            </a:r>
            <a:r>
              <a:rPr lang="hu-HU" dirty="0" smtClean="0">
                <a:latin typeface="Andalus" pitchFamily="18" charset="-78"/>
                <a:cs typeface="Andalus" pitchFamily="18" charset="-78"/>
              </a:rPr>
              <a:t> folyón, a Kis- Küküllő egyik bal oldali mellékfolyóján. </a:t>
            </a:r>
          </a:p>
          <a:p>
            <a:endParaRPr lang="hu-HU" dirty="0"/>
          </a:p>
        </p:txBody>
      </p:sp>
      <p:pic>
        <p:nvPicPr>
          <p:cNvPr id="14338" name="Picture 2" descr="C:\Users\dalmi\Desktop\bözö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0519"/>
            <a:ext cx="9144000" cy="5787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9" y="500042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ndalus" pitchFamily="18" charset="-78"/>
                <a:cs typeface="Andalus" pitchFamily="18" charset="-78"/>
              </a:rPr>
              <a:t>Az embereknek mondtak sok dolgot a felelősök, mint például ideiglenes víztározóként kezdték építeni, amely csak az árvízhullámot fogta volna </a:t>
            </a:r>
            <a:r>
              <a:rPr lang="hu-HU" dirty="0" smtClean="0">
                <a:latin typeface="Andalus" pitchFamily="18" charset="-78"/>
                <a:cs typeface="Andalus" pitchFamily="18" charset="-78"/>
              </a:rPr>
              <a:t>fel, </a:t>
            </a:r>
            <a:r>
              <a:rPr lang="hu-HU" dirty="0" smtClean="0">
                <a:latin typeface="Andalus" pitchFamily="18" charset="-78"/>
                <a:cs typeface="Andalus" pitchFamily="18" charset="-78"/>
              </a:rPr>
              <a:t>és nem árasztotta volna el </a:t>
            </a:r>
            <a:r>
              <a:rPr lang="hu-HU" dirty="0" err="1" smtClean="0">
                <a:latin typeface="Andalus" pitchFamily="18" charset="-78"/>
                <a:cs typeface="Andalus" pitchFamily="18" charset="-78"/>
              </a:rPr>
              <a:t>Bözödújfalut</a:t>
            </a:r>
            <a:r>
              <a:rPr lang="hu-HU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r>
              <a:rPr lang="hu-HU" dirty="0" smtClean="0">
                <a:latin typeface="Andalus" pitchFamily="18" charset="-78"/>
                <a:cs typeface="Andalus" pitchFamily="18" charset="-78"/>
              </a:rPr>
              <a:t>De a valóságban a ez egy magyarellenes cselekmény volt.</a:t>
            </a:r>
          </a:p>
        </p:txBody>
      </p:sp>
      <p:pic>
        <p:nvPicPr>
          <p:cNvPr id="17409" name="Picture 1" descr="C:\Users\dalmi\Desktop\Új mappa (2)\P1210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8067"/>
            <a:ext cx="6786578" cy="5089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42910" y="642918"/>
            <a:ext cx="7858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ndalus" pitchFamily="18" charset="-78"/>
                <a:cs typeface="Andalus" pitchFamily="18" charset="-78"/>
              </a:rPr>
              <a:t>A volt falu határában 1995-ben emlékművet emeltek a feláldozott falu emlékére, amit Siratófalnak is neveznek, melyen az alábbi felirat olvasható: „A tó fenekén </a:t>
            </a:r>
            <a:r>
              <a:rPr lang="hu-HU" dirty="0" err="1" smtClean="0">
                <a:latin typeface="Andalus" pitchFamily="18" charset="-78"/>
                <a:cs typeface="Andalus" pitchFamily="18" charset="-78"/>
              </a:rPr>
              <a:t>Bözödújfalu</a:t>
            </a:r>
            <a:r>
              <a:rPr lang="hu-HU" dirty="0" smtClean="0">
                <a:latin typeface="Andalus" pitchFamily="18" charset="-78"/>
                <a:cs typeface="Andalus" pitchFamily="18" charset="-78"/>
              </a:rPr>
              <a:t> nyugszik 180 házának volt lakói szétszórva a nagyvilágban ma is siratják. </a:t>
            </a:r>
          </a:p>
          <a:p>
            <a:endParaRPr lang="hu-HU" dirty="0"/>
          </a:p>
        </p:txBody>
      </p:sp>
      <p:pic>
        <p:nvPicPr>
          <p:cNvPr id="18434" name="Picture 2" descr="C:\Users\dalmi\Desktop\Új mappa (2)\P1210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3804056" cy="5072074"/>
          </a:xfrm>
          <a:prstGeom prst="rect">
            <a:avLst/>
          </a:prstGeom>
          <a:noFill/>
        </p:spPr>
      </p:pic>
      <p:pic>
        <p:nvPicPr>
          <p:cNvPr id="18435" name="Picture 3" descr="C:\Users\dalmi\Desktop\Új mappa (2)\P12103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839636"/>
            <a:ext cx="5357818" cy="4018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3" descr="Bözödi-tó3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437" y="-40918"/>
            <a:ext cx="9198557" cy="6898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dalmi\Desktop\Új mappa (2)\P1210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00173"/>
            <a:ext cx="7143768" cy="5357827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285720" y="500042"/>
            <a:ext cx="9073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ndalus" pitchFamily="18" charset="-78"/>
                <a:cs typeface="Andalus" pitchFamily="18" charset="-78"/>
              </a:rPr>
              <a:t>A falu egykori elűzött lakói visszajárnak az emlékművükhöz, hogy a falu tragédiájának emléke</a:t>
            </a:r>
          </a:p>
          <a:p>
            <a:r>
              <a:rPr lang="hu-HU" dirty="0">
                <a:latin typeface="Andalus" pitchFamily="18" charset="-78"/>
                <a:cs typeface="Andalus" pitchFamily="18" charset="-78"/>
              </a:rPr>
              <a:t>n</a:t>
            </a:r>
            <a:r>
              <a:rPr lang="hu-HU" dirty="0" smtClean="0">
                <a:latin typeface="Andalus" pitchFamily="18" charset="-78"/>
                <a:cs typeface="Andalus" pitchFamily="18" charset="-78"/>
              </a:rPr>
              <a:t>e vesszen el az idők folyamán.</a:t>
            </a:r>
            <a:endParaRPr lang="hu-HU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00034" y="500042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ndalus" pitchFamily="18" charset="-78"/>
                <a:cs typeface="Andalus" pitchFamily="18" charset="-78"/>
              </a:rPr>
              <a:t>A tó évente több áldozatot vesz magához, hisz vannak olyan emberek, akik belemerészkednek a vízbe nyáron és a kerítések, drótok és egyéb részei a házaknak a szerencsétlenek vesztét okozzák.</a:t>
            </a:r>
            <a:endParaRPr lang="hu-HU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482" name="Picture 2" descr="http://farm4.static.flickr.com/3405/3183929761_f5a6c42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7676881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14282" y="214290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ndalus" pitchFamily="18" charset="-78"/>
                <a:cs typeface="Andalus" pitchFamily="18" charset="-78"/>
              </a:rPr>
              <a:t>A tóhoz gyakori, hogy kirándulók mennek, akiket érdekel ez a </a:t>
            </a:r>
            <a:r>
              <a:rPr lang="hu-HU" dirty="0" smtClean="0">
                <a:latin typeface="Andalus" pitchFamily="18" charset="-78"/>
                <a:cs typeface="Andalus" pitchFamily="18" charset="-78"/>
              </a:rPr>
              <a:t>tragédia, </a:t>
            </a:r>
            <a:r>
              <a:rPr lang="hu-HU" dirty="0" smtClean="0">
                <a:latin typeface="Andalus" pitchFamily="18" charset="-78"/>
                <a:cs typeface="Andalus" pitchFamily="18" charset="-78"/>
              </a:rPr>
              <a:t>és mikor meglátják a </a:t>
            </a:r>
            <a:r>
              <a:rPr lang="hu-HU" dirty="0" smtClean="0">
                <a:latin typeface="Andalus" pitchFamily="18" charset="-78"/>
                <a:cs typeface="Andalus" pitchFamily="18" charset="-78"/>
              </a:rPr>
              <a:t>tájat, </a:t>
            </a:r>
            <a:r>
              <a:rPr lang="hu-HU" dirty="0" smtClean="0">
                <a:latin typeface="Andalus" pitchFamily="18" charset="-78"/>
                <a:cs typeface="Andalus" pitchFamily="18" charset="-78"/>
              </a:rPr>
              <a:t>ledöbbennek, hogy ezen a békés helyen ilyen szörnyűségek történtek.</a:t>
            </a:r>
          </a:p>
        </p:txBody>
      </p:sp>
      <p:pic>
        <p:nvPicPr>
          <p:cNvPr id="22530" name="Picture 2" descr="http://static.panoramio.com/photos/large/393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60909"/>
            <a:ext cx="6929454" cy="5197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228</Words>
  <Application>Microsoft Office PowerPoint</Application>
  <PresentationFormat>Diavetítés a képernyőre (4:3 oldalarány)</PresentationFormat>
  <Paragraphs>14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Bözödújfalu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dalmi</dc:creator>
  <cp:lastModifiedBy>Margitka</cp:lastModifiedBy>
  <cp:revision>18</cp:revision>
  <dcterms:created xsi:type="dcterms:W3CDTF">2015-03-26T17:41:45Z</dcterms:created>
  <dcterms:modified xsi:type="dcterms:W3CDTF">2015-04-10T22:24:51Z</dcterms:modified>
</cp:coreProperties>
</file>